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8" r:id="rId2"/>
    <p:sldId id="259" r:id="rId3"/>
    <p:sldId id="216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FF"/>
    <a:srgbClr val="0000FF"/>
    <a:srgbClr val="FFFFCC"/>
    <a:srgbClr val="FF9933"/>
    <a:srgbClr val="DDDDDD"/>
    <a:srgbClr val="C0C0C0"/>
    <a:srgbClr val="0000CC"/>
    <a:srgbClr val="FFFF66"/>
    <a:srgbClr val="0066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35" d="100"/>
          <a:sy n="35" d="100"/>
        </p:scale>
        <p:origin x="20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C104D-6F43-4BC5-A6A5-A02D69684233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6CE8F-31A4-4B09-91DB-176609161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52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870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A373F-61EE-402B-B1EA-F76B60A3492E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048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535341"/>
            <a:ext cx="5829300" cy="569559"/>
          </a:xfrm>
        </p:spPr>
        <p:txBody>
          <a:bodyPr anchor="ctr" anchorCtr="0">
            <a:normAutofit/>
          </a:bodyPr>
          <a:lstStyle>
            <a:lvl1pPr algn="l">
              <a:defRPr sz="3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http://www.kngplan.com/index.html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東京ナレッジプラン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A9E6-A494-4B75-ABDE-25065289D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43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http://www.kngplan.com/index.html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東京ナレッジプラン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A9E6-A494-4B75-ABDE-25065289D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66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" y="91729"/>
            <a:ext cx="6273404" cy="98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F2BD15C-ABE3-43CE-BAE7-792AF9A15F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2929" y="9709206"/>
            <a:ext cx="530017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4290" rIns="0" bIns="3429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100" b="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25" dirty="0"/>
              <a:t>Page. </a:t>
            </a:r>
            <a:fld id="{5F83B9F1-81C4-4075-9CC3-75689521DA6E}" type="slidenum">
              <a:rPr kumimoji="1" lang="ja-JP" altLang="en-US" sz="82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2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B914CD2-EB1E-4AB5-AD1D-175D7B839352}"/>
              </a:ext>
            </a:extLst>
          </p:cNvPr>
          <p:cNvCxnSpPr/>
          <p:nvPr userDrawn="1"/>
        </p:nvCxnSpPr>
        <p:spPr>
          <a:xfrm>
            <a:off x="0" y="1124291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3CDFA15-3DC9-4B1C-9776-3A9760A09052}"/>
              </a:ext>
            </a:extLst>
          </p:cNvPr>
          <p:cNvCxnSpPr/>
          <p:nvPr userDrawn="1"/>
        </p:nvCxnSpPr>
        <p:spPr>
          <a:xfrm>
            <a:off x="0" y="1165566"/>
            <a:ext cx="6858000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08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52153" y="314942"/>
            <a:ext cx="1920399" cy="16158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5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en-US" altLang="ja-JP"/>
              <a:t>http://www.kngplan.com/index.html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7721" y="136696"/>
            <a:ext cx="1724831" cy="16158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kumimoji="1" lang="ja-JP" altLang="en-US" dirty="0"/>
              <a:t>株式会社　東京ナレッジプラン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6A9E6-A494-4B75-ABDE-25065289D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38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jp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6">
            <a:extLst>
              <a:ext uri="{FF2B5EF4-FFF2-40B4-BE49-F238E27FC236}">
                <a16:creationId xmlns:a16="http://schemas.microsoft.com/office/drawing/2014/main" id="{A53B6269-4644-4076-B7FB-FECFBCA6C2EF}"/>
              </a:ext>
            </a:extLst>
          </p:cNvPr>
          <p:cNvSpPr/>
          <p:nvPr/>
        </p:nvSpPr>
        <p:spPr>
          <a:xfrm>
            <a:off x="407230" y="1271986"/>
            <a:ext cx="6049408" cy="428904"/>
          </a:xfrm>
          <a:prstGeom prst="roundRect">
            <a:avLst>
              <a:gd name="adj" fmla="val 34433"/>
            </a:avLst>
          </a:prstGeom>
          <a:noFill/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extrusionH="31750" contourW="6350">
            <a:bevelT w="63500" h="88900"/>
            <a:bevelB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sp3d>
              <a:bevelB w="38100" h="38100"/>
            </a:sp3d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◆今までのままでよいのか、不安はありませんか？ </a:t>
            </a:r>
            <a:endParaRPr kumimoji="1" lang="ja-JP" altLang="en-US" sz="20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雲 5">
            <a:extLst>
              <a:ext uri="{FF2B5EF4-FFF2-40B4-BE49-F238E27FC236}">
                <a16:creationId xmlns:a16="http://schemas.microsoft.com/office/drawing/2014/main" id="{48BD64F4-ED7B-40C2-81C3-301A17C053B4}"/>
              </a:ext>
            </a:extLst>
          </p:cNvPr>
          <p:cNvSpPr/>
          <p:nvPr/>
        </p:nvSpPr>
        <p:spPr>
          <a:xfrm>
            <a:off x="41539" y="1821266"/>
            <a:ext cx="1337204" cy="9525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36000" rIns="0"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情報が多すぎて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どうすればいいか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分からない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81AFC940-7511-4FA8-9D71-F6047E5DC97C}"/>
              </a:ext>
            </a:extLst>
          </p:cNvPr>
          <p:cNvSpPr/>
          <p:nvPr/>
        </p:nvSpPr>
        <p:spPr>
          <a:xfrm>
            <a:off x="1402562" y="1821266"/>
            <a:ext cx="1337204" cy="9525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36000" rIns="0"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経験がない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自分たちにも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できるのか？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AB0FC843-17A0-45B0-B78F-9710A7852BFE}"/>
              </a:ext>
            </a:extLst>
          </p:cNvPr>
          <p:cNvSpPr/>
          <p:nvPr/>
        </p:nvSpPr>
        <p:spPr>
          <a:xfrm>
            <a:off x="2763585" y="1821266"/>
            <a:ext cx="1337204" cy="9525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36000" rIns="0"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新しいアイデアが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なかなか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出てこない。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E9FA866C-0293-477D-B879-DF28977A0F2C}"/>
              </a:ext>
            </a:extLst>
          </p:cNvPr>
          <p:cNvSpPr/>
          <p:nvPr/>
        </p:nvSpPr>
        <p:spPr>
          <a:xfrm>
            <a:off x="4124608" y="1821266"/>
            <a:ext cx="1337204" cy="9525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36000" rIns="0"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思い付きを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実現するには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どうすれば？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FB9F03C2-FD2D-4CA2-B0AB-2C39900B6CD0}"/>
              </a:ext>
            </a:extLst>
          </p:cNvPr>
          <p:cNvSpPr/>
          <p:nvPr/>
        </p:nvSpPr>
        <p:spPr>
          <a:xfrm>
            <a:off x="5485630" y="1821266"/>
            <a:ext cx="1337204" cy="9525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36000" rIns="0"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どのくらい、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人、もの、金が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かかるのか？</a:t>
            </a:r>
            <a:endParaRPr lang="en-US" altLang="ja-JP" sz="1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442EE6B-4253-4B48-92D1-F23515AFD441}"/>
              </a:ext>
            </a:extLst>
          </p:cNvPr>
          <p:cNvSpPr txBox="1"/>
          <p:nvPr/>
        </p:nvSpPr>
        <p:spPr>
          <a:xfrm>
            <a:off x="465697" y="2701933"/>
            <a:ext cx="5926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effectLst>
                  <a:glow rad="63500">
                    <a:schemeClr val="tx1">
                      <a:alpha val="7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最初から最後までご一緒します。</a:t>
            </a:r>
          </a:p>
        </p:txBody>
      </p:sp>
      <p:sp>
        <p:nvSpPr>
          <p:cNvPr id="15" name="角丸四角形 17">
            <a:extLst>
              <a:ext uri="{FF2B5EF4-FFF2-40B4-BE49-F238E27FC236}">
                <a16:creationId xmlns:a16="http://schemas.microsoft.com/office/drawing/2014/main" id="{057A090D-E2CB-48E3-93C9-8D7CC30767E4}"/>
              </a:ext>
            </a:extLst>
          </p:cNvPr>
          <p:cNvSpPr/>
          <p:nvPr/>
        </p:nvSpPr>
        <p:spPr>
          <a:xfrm>
            <a:off x="384343" y="3349576"/>
            <a:ext cx="6049408" cy="428904"/>
          </a:xfrm>
          <a:prstGeom prst="roundRect">
            <a:avLst>
              <a:gd name="adj" fmla="val 34433"/>
            </a:avLst>
          </a:prstGeom>
          <a:solidFill>
            <a:srgbClr val="3F3FFF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sp3d>
              <a:bevelB w="38100" h="38100"/>
            </a:sp3d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◆まずは「全体の状況を」を自分達で整理しよう！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1FC194B-B00E-45D1-B0B2-7599E3003BDC}"/>
              </a:ext>
            </a:extLst>
          </p:cNvPr>
          <p:cNvGrpSpPr/>
          <p:nvPr/>
        </p:nvGrpSpPr>
        <p:grpSpPr>
          <a:xfrm>
            <a:off x="175343" y="3789290"/>
            <a:ext cx="2097666" cy="1716868"/>
            <a:chOff x="175343" y="4157844"/>
            <a:chExt cx="2097666" cy="1716868"/>
          </a:xfrm>
        </p:grpSpPr>
        <p:sp>
          <p:nvSpPr>
            <p:cNvPr id="52" name="四角形: 角を丸くする 51">
              <a:extLst>
                <a:ext uri="{FF2B5EF4-FFF2-40B4-BE49-F238E27FC236}">
                  <a16:creationId xmlns:a16="http://schemas.microsoft.com/office/drawing/2014/main" id="{94AF3F35-6C5F-4F3B-B641-0C180B4ADC68}"/>
                </a:ext>
              </a:extLst>
            </p:cNvPr>
            <p:cNvSpPr/>
            <p:nvPr/>
          </p:nvSpPr>
          <p:spPr>
            <a:xfrm>
              <a:off x="225232" y="4189894"/>
              <a:ext cx="1973433" cy="1684818"/>
            </a:xfrm>
            <a:prstGeom prst="roundRect">
              <a:avLst>
                <a:gd name="adj" fmla="val 88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DDAB0817-B181-447D-9CE8-9F3AA702DF26}"/>
                </a:ext>
              </a:extLst>
            </p:cNvPr>
            <p:cNvSpPr txBox="1"/>
            <p:nvPr/>
          </p:nvSpPr>
          <p:spPr>
            <a:xfrm>
              <a:off x="175343" y="4157844"/>
              <a:ext cx="2097666" cy="432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b="1" dirty="0"/>
                <a:t>PPM</a:t>
              </a:r>
              <a:r>
                <a:rPr kumimoji="1" lang="ja-JP" altLang="en-US" sz="1200" b="1" dirty="0"/>
                <a:t>分析</a:t>
              </a:r>
              <a:endParaRPr kumimoji="1" lang="en-US" altLang="ja-JP" sz="1200" b="1" dirty="0"/>
            </a:p>
            <a:p>
              <a:pPr algn="ctr"/>
              <a:r>
                <a:rPr kumimoji="1" lang="en-US" altLang="ja-JP" sz="1200" b="1" dirty="0"/>
                <a:t>(</a:t>
              </a:r>
              <a:r>
                <a:rPr kumimoji="1" lang="ja-JP" altLang="en-US" sz="1200" b="1" dirty="0"/>
                <a:t>今の競争力はどんな状況</a:t>
              </a:r>
              <a:r>
                <a:rPr kumimoji="1" lang="en-US" altLang="ja-JP" sz="1200" b="1" dirty="0"/>
                <a:t>?)</a:t>
              </a:r>
              <a:endParaRPr kumimoji="1" lang="ja-JP" altLang="en-US" sz="1200" b="1" dirty="0"/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0CA0C2CF-608E-454C-9DB6-6418E2174857}"/>
              </a:ext>
            </a:extLst>
          </p:cNvPr>
          <p:cNvGrpSpPr/>
          <p:nvPr/>
        </p:nvGrpSpPr>
        <p:grpSpPr>
          <a:xfrm>
            <a:off x="2505968" y="4051046"/>
            <a:ext cx="2020349" cy="1377464"/>
            <a:chOff x="2795063" y="3686207"/>
            <a:chExt cx="1897390" cy="877520"/>
          </a:xfrm>
        </p:grpSpPr>
        <p:sp>
          <p:nvSpPr>
            <p:cNvPr id="63" name="四角形: 角を丸くする 62">
              <a:extLst>
                <a:ext uri="{FF2B5EF4-FFF2-40B4-BE49-F238E27FC236}">
                  <a16:creationId xmlns:a16="http://schemas.microsoft.com/office/drawing/2014/main" id="{ADE81AF2-CAF5-40C7-80B9-3821E584692B}"/>
                </a:ext>
              </a:extLst>
            </p:cNvPr>
            <p:cNvSpPr/>
            <p:nvPr/>
          </p:nvSpPr>
          <p:spPr>
            <a:xfrm>
              <a:off x="2795063" y="3711509"/>
              <a:ext cx="1897390" cy="852218"/>
            </a:xfrm>
            <a:prstGeom prst="roundRect">
              <a:avLst>
                <a:gd name="adj" fmla="val 145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687E1843-3E17-4FCD-8597-30FC464584E8}"/>
                </a:ext>
              </a:extLst>
            </p:cNvPr>
            <p:cNvSpPr txBox="1"/>
            <p:nvPr/>
          </p:nvSpPr>
          <p:spPr>
            <a:xfrm>
              <a:off x="2825401" y="3686207"/>
              <a:ext cx="1818028" cy="3056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b="1" dirty="0"/>
                <a:t>SWOT</a:t>
              </a:r>
              <a:r>
                <a:rPr kumimoji="1" lang="ja-JP" altLang="en-US" sz="1200" b="1" dirty="0"/>
                <a:t>クロス分析</a:t>
              </a:r>
              <a:endParaRPr kumimoji="1" lang="en-US" altLang="ja-JP" sz="1200" b="1" dirty="0"/>
            </a:p>
            <a:p>
              <a:pPr algn="ctr"/>
              <a:r>
                <a:rPr kumimoji="1" lang="en-US" altLang="ja-JP" sz="1200" b="1" dirty="0"/>
                <a:t>(</a:t>
              </a:r>
              <a:r>
                <a:rPr kumimoji="1" lang="ja-JP" altLang="en-US" sz="1200" b="1" dirty="0"/>
                <a:t>どう守り、どう攻める</a:t>
              </a:r>
              <a:r>
                <a:rPr kumimoji="1" lang="en-US" altLang="ja-JP" sz="1200" b="1" dirty="0"/>
                <a:t>?)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829783E9-9861-4CE8-9CAC-21370476062F}"/>
              </a:ext>
            </a:extLst>
          </p:cNvPr>
          <p:cNvGrpSpPr/>
          <p:nvPr/>
        </p:nvGrpSpPr>
        <p:grpSpPr>
          <a:xfrm>
            <a:off x="2509807" y="5468227"/>
            <a:ext cx="2070586" cy="1428867"/>
            <a:chOff x="2715856" y="3911801"/>
            <a:chExt cx="1940534" cy="1465115"/>
          </a:xfrm>
        </p:grpSpPr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9D6D2A7D-5FC1-4D17-990E-BC5392255D9D}"/>
                </a:ext>
              </a:extLst>
            </p:cNvPr>
            <p:cNvSpPr/>
            <p:nvPr/>
          </p:nvSpPr>
          <p:spPr>
            <a:xfrm>
              <a:off x="2759378" y="3930078"/>
              <a:ext cx="1867612" cy="1446838"/>
            </a:xfrm>
            <a:prstGeom prst="roundRect">
              <a:avLst>
                <a:gd name="adj" fmla="val 134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88289F3F-7224-4E4F-99D4-DD1D17D32EE7}"/>
                </a:ext>
              </a:extLst>
            </p:cNvPr>
            <p:cNvSpPr txBox="1"/>
            <p:nvPr/>
          </p:nvSpPr>
          <p:spPr>
            <a:xfrm>
              <a:off x="2715856" y="3911801"/>
              <a:ext cx="19405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/>
                <a:t>アンゾフのマトリックス</a:t>
              </a:r>
              <a:endParaRPr kumimoji="1" lang="en-US" altLang="ja-JP" sz="1200" b="1" dirty="0"/>
            </a:p>
            <a:p>
              <a:pPr algn="ctr"/>
              <a:r>
                <a:rPr kumimoji="1" lang="en-US" altLang="ja-JP" sz="1200" b="1" dirty="0"/>
                <a:t>(</a:t>
              </a:r>
              <a:r>
                <a:rPr kumimoji="1" lang="ja-JP" altLang="en-US" sz="1200" b="1" dirty="0"/>
                <a:t>どこを攻める</a:t>
              </a:r>
              <a:r>
                <a:rPr kumimoji="1" lang="en-US" altLang="ja-JP" sz="1200" b="1" dirty="0"/>
                <a:t>?)</a:t>
              </a:r>
              <a:endParaRPr kumimoji="1" lang="ja-JP" altLang="en-US" sz="1200" b="1" dirty="0"/>
            </a:p>
          </p:txBody>
        </p:sp>
      </p:grpSp>
      <p:pic>
        <p:nvPicPr>
          <p:cNvPr id="33" name="図 32">
            <a:extLst>
              <a:ext uri="{FF2B5EF4-FFF2-40B4-BE49-F238E27FC236}">
                <a16:creationId xmlns:a16="http://schemas.microsoft.com/office/drawing/2014/main" id="{AE88AAA5-DD22-4794-A799-360CA2560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62" y="5851461"/>
            <a:ext cx="1570959" cy="1013535"/>
          </a:xfrm>
          <a:prstGeom prst="rect">
            <a:avLst/>
          </a:prstGeom>
        </p:spPr>
      </p:pic>
      <p:sp>
        <p:nvSpPr>
          <p:cNvPr id="65" name="矢印: 右 64">
            <a:extLst>
              <a:ext uri="{FF2B5EF4-FFF2-40B4-BE49-F238E27FC236}">
                <a16:creationId xmlns:a16="http://schemas.microsoft.com/office/drawing/2014/main" id="{237AF235-8957-4BEA-9EB4-92245D8337EC}"/>
              </a:ext>
            </a:extLst>
          </p:cNvPr>
          <p:cNvSpPr/>
          <p:nvPr/>
        </p:nvSpPr>
        <p:spPr>
          <a:xfrm rot="2185556">
            <a:off x="2171015" y="4207514"/>
            <a:ext cx="419889" cy="45086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797EE2F-B7D9-492A-8D5B-FA24CDA46B9A}"/>
              </a:ext>
            </a:extLst>
          </p:cNvPr>
          <p:cNvGrpSpPr/>
          <p:nvPr/>
        </p:nvGrpSpPr>
        <p:grpSpPr>
          <a:xfrm>
            <a:off x="4792675" y="3796927"/>
            <a:ext cx="2038844" cy="1709231"/>
            <a:chOff x="4792675" y="4165481"/>
            <a:chExt cx="2038844" cy="1709231"/>
          </a:xfrm>
        </p:grpSpPr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B98A08DD-4AD4-4FFB-A481-E6F05213A5C3}"/>
                </a:ext>
              </a:extLst>
            </p:cNvPr>
            <p:cNvGrpSpPr/>
            <p:nvPr/>
          </p:nvGrpSpPr>
          <p:grpSpPr>
            <a:xfrm>
              <a:off x="4792675" y="4165481"/>
              <a:ext cx="2038844" cy="1693373"/>
              <a:chOff x="2815308" y="4202854"/>
              <a:chExt cx="1837082" cy="1208017"/>
            </a:xfrm>
          </p:grpSpPr>
          <p:sp>
            <p:nvSpPr>
              <p:cNvPr id="56" name="四角形: 角を丸くする 55">
                <a:extLst>
                  <a:ext uri="{FF2B5EF4-FFF2-40B4-BE49-F238E27FC236}">
                    <a16:creationId xmlns:a16="http://schemas.microsoft.com/office/drawing/2014/main" id="{D2684BB8-9476-4259-AF1A-549E36A19A52}"/>
                  </a:ext>
                </a:extLst>
              </p:cNvPr>
              <p:cNvSpPr/>
              <p:nvPr/>
            </p:nvSpPr>
            <p:spPr>
              <a:xfrm>
                <a:off x="2856368" y="4220269"/>
                <a:ext cx="1744081" cy="1190602"/>
              </a:xfrm>
              <a:prstGeom prst="roundRect">
                <a:avLst>
                  <a:gd name="adj" fmla="val 753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E2B6D47-7762-44B9-B9D5-2B8B055B958F}"/>
                  </a:ext>
                </a:extLst>
              </p:cNvPr>
              <p:cNvSpPr txBox="1"/>
              <p:nvPr/>
            </p:nvSpPr>
            <p:spPr>
              <a:xfrm>
                <a:off x="2815308" y="4202854"/>
                <a:ext cx="1837082" cy="329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b="1" dirty="0"/>
                  <a:t>ファイブ・フォース分析</a:t>
                </a:r>
                <a:r>
                  <a:rPr kumimoji="1" lang="en-US" altLang="ja-JP" sz="1200" b="1" dirty="0"/>
                  <a:t>(</a:t>
                </a:r>
                <a:r>
                  <a:rPr kumimoji="1" lang="ja-JP" altLang="en-US" sz="1200" b="1" dirty="0"/>
                  <a:t>外の状況は</a:t>
                </a:r>
                <a:r>
                  <a:rPr kumimoji="1" lang="en-US" altLang="ja-JP" sz="1200" b="1" dirty="0"/>
                  <a:t>?)</a:t>
                </a:r>
              </a:p>
            </p:txBody>
          </p:sp>
        </p:grp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A8C2C95D-CB4A-437D-9BFA-FE84CC2AD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9560" y="4611407"/>
              <a:ext cx="1937014" cy="1263305"/>
            </a:xfrm>
            <a:prstGeom prst="rect">
              <a:avLst/>
            </a:prstGeom>
          </p:spPr>
        </p:pic>
      </p:grpSp>
      <p:sp>
        <p:nvSpPr>
          <p:cNvPr id="66" name="矢印: 右 65">
            <a:extLst>
              <a:ext uri="{FF2B5EF4-FFF2-40B4-BE49-F238E27FC236}">
                <a16:creationId xmlns:a16="http://schemas.microsoft.com/office/drawing/2014/main" id="{7571A2F8-8815-4EF3-9EB6-AFA376899BC1}"/>
              </a:ext>
            </a:extLst>
          </p:cNvPr>
          <p:cNvSpPr/>
          <p:nvPr/>
        </p:nvSpPr>
        <p:spPr>
          <a:xfrm rot="19414444" flipH="1">
            <a:off x="4450867" y="4200638"/>
            <a:ext cx="410162" cy="46215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135254B-6992-4F22-9CB8-1E53E50DC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080" y="4422684"/>
            <a:ext cx="1531314" cy="1044000"/>
          </a:xfrm>
          <a:prstGeom prst="rect">
            <a:avLst/>
          </a:prstGeom>
        </p:spPr>
      </p:pic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2D5B7090-593C-4CAB-8D72-D0E409DC71C3}"/>
              </a:ext>
            </a:extLst>
          </p:cNvPr>
          <p:cNvSpPr/>
          <p:nvPr/>
        </p:nvSpPr>
        <p:spPr>
          <a:xfrm>
            <a:off x="287483" y="258754"/>
            <a:ext cx="6303008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ja-JP" altLang="en-US" sz="2400" dirty="0">
                <a:effectLst>
                  <a:glow rad="1016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何から始めればいいのか？</a:t>
            </a:r>
            <a:endParaRPr lang="en-US" altLang="ja-JP" sz="2400" dirty="0">
              <a:effectLst>
                <a:glow rad="101600">
                  <a:schemeClr val="bg1"/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effectLst>
                  <a:glow rad="1016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「新商品・サービス・事業」サポート</a:t>
            </a:r>
          </a:p>
        </p:txBody>
      </p: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640C1785-4AE4-4991-9194-3E19622BA7A2}"/>
              </a:ext>
            </a:extLst>
          </p:cNvPr>
          <p:cNvGrpSpPr/>
          <p:nvPr/>
        </p:nvGrpSpPr>
        <p:grpSpPr>
          <a:xfrm>
            <a:off x="389420" y="4282897"/>
            <a:ext cx="1624562" cy="1145614"/>
            <a:chOff x="490494" y="4347515"/>
            <a:chExt cx="1472438" cy="1298674"/>
          </a:xfrm>
        </p:grpSpPr>
        <p:pic>
          <p:nvPicPr>
            <p:cNvPr id="140" name="図 139">
              <a:extLst>
                <a:ext uri="{FF2B5EF4-FFF2-40B4-BE49-F238E27FC236}">
                  <a16:creationId xmlns:a16="http://schemas.microsoft.com/office/drawing/2014/main" id="{F2E1CADB-F43F-4039-8AFF-D8FE5155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494" y="4347515"/>
              <a:ext cx="1472438" cy="1292154"/>
            </a:xfrm>
            <a:prstGeom prst="rect">
              <a:avLst/>
            </a:prstGeom>
          </p:spPr>
        </p:pic>
        <p:pic>
          <p:nvPicPr>
            <p:cNvPr id="141" name="Picture 4" descr="小径車のイラスト（自転車）">
              <a:extLst>
                <a:ext uri="{FF2B5EF4-FFF2-40B4-BE49-F238E27FC236}">
                  <a16:creationId xmlns:a16="http://schemas.microsoft.com/office/drawing/2014/main" id="{5F7E4FBF-62F0-4098-837E-37FC4254D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681" y="5295677"/>
              <a:ext cx="350512" cy="350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6" descr="違法改造車のイラスト">
              <a:extLst>
                <a:ext uri="{FF2B5EF4-FFF2-40B4-BE49-F238E27FC236}">
                  <a16:creationId xmlns:a16="http://schemas.microsoft.com/office/drawing/2014/main" id="{35CE84D1-EFFD-407C-B145-DCAA6C3A3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181" y="4488324"/>
              <a:ext cx="401638" cy="328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10" descr="SUVのイラスト（車）">
              <a:extLst>
                <a:ext uri="{FF2B5EF4-FFF2-40B4-BE49-F238E27FC236}">
                  <a16:creationId xmlns:a16="http://schemas.microsoft.com/office/drawing/2014/main" id="{77124296-64AC-497C-9CBD-69E99300B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36" y="5335589"/>
              <a:ext cx="391008" cy="25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2" descr="空飛ぶ車のイラスト（マルチコプター）">
              <a:extLst>
                <a:ext uri="{FF2B5EF4-FFF2-40B4-BE49-F238E27FC236}">
                  <a16:creationId xmlns:a16="http://schemas.microsoft.com/office/drawing/2014/main" id="{324FD508-DC14-4CB7-9E80-CA1B08240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43" y="4599956"/>
              <a:ext cx="391008" cy="340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フッター プレースホルダー 1">
            <a:extLst>
              <a:ext uri="{FF2B5EF4-FFF2-40B4-BE49-F238E27FC236}">
                <a16:creationId xmlns:a16="http://schemas.microsoft.com/office/drawing/2014/main" id="{411E165B-E0D6-429E-B92D-C98B46B7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7721" y="136696"/>
            <a:ext cx="1724831" cy="161583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株式会社　東京ナレッジプラン</a:t>
            </a:r>
          </a:p>
        </p:txBody>
      </p:sp>
      <p:sp>
        <p:nvSpPr>
          <p:cNvPr id="45" name="日付プレースホルダー 2">
            <a:extLst>
              <a:ext uri="{FF2B5EF4-FFF2-40B4-BE49-F238E27FC236}">
                <a16:creationId xmlns:a16="http://schemas.microsoft.com/office/drawing/2014/main" id="{FD6440EF-62C4-4A32-8434-84A26422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2153" y="296654"/>
            <a:ext cx="1920399" cy="161583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http://www.kngplan.com/index.html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6DD4AA9-A4EA-43A3-8066-BFE89FE4F27C}"/>
              </a:ext>
            </a:extLst>
          </p:cNvPr>
          <p:cNvSpPr/>
          <p:nvPr/>
        </p:nvSpPr>
        <p:spPr>
          <a:xfrm>
            <a:off x="28586" y="8062258"/>
            <a:ext cx="6781296" cy="17950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9EE0D51-4DB9-4C70-9159-0D45E03626D1}"/>
              </a:ext>
            </a:extLst>
          </p:cNvPr>
          <p:cNvSpPr txBox="1"/>
          <p:nvPr/>
        </p:nvSpPr>
        <p:spPr>
          <a:xfrm>
            <a:off x="82037" y="8406307"/>
            <a:ext cx="246221" cy="820738"/>
          </a:xfrm>
          <a:prstGeom prst="rect">
            <a:avLst/>
          </a:prstGeom>
          <a:noFill/>
        </p:spPr>
        <p:txBody>
          <a:bodyPr vert="eaVert" wrap="non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講師紹介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8F2E628-A654-4CF9-B5E8-B0CEC8B3EA57}"/>
              </a:ext>
            </a:extLst>
          </p:cNvPr>
          <p:cNvSpPr txBox="1"/>
          <p:nvPr/>
        </p:nvSpPr>
        <p:spPr>
          <a:xfrm>
            <a:off x="374679" y="9421762"/>
            <a:ext cx="927646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ja-JP" altLang="en-US" sz="1400" b="1" i="0" u="none" strike="noStrike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田中尋真</a:t>
            </a:r>
            <a:endParaRPr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1 つの角を切り取った四角形 2">
            <a:extLst>
              <a:ext uri="{FF2B5EF4-FFF2-40B4-BE49-F238E27FC236}">
                <a16:creationId xmlns:a16="http://schemas.microsoft.com/office/drawing/2014/main" id="{DFC0A3A5-1EAB-419B-8324-B2957532FD39}"/>
              </a:ext>
            </a:extLst>
          </p:cNvPr>
          <p:cNvSpPr/>
          <p:nvPr/>
        </p:nvSpPr>
        <p:spPr>
          <a:xfrm>
            <a:off x="1470652" y="8110824"/>
            <a:ext cx="5163543" cy="256698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36000" rtlCol="0" anchor="b" anchorCtr="0"/>
          <a:lstStyle/>
          <a:p>
            <a:pPr marL="268288"/>
            <a:r>
              <a:rPr lang="ja-JP" altLang="en-US" sz="11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担当分野：</a:t>
            </a:r>
            <a:r>
              <a:rPr lang="ja-JP" altLang="en-US" sz="1100" b="1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新事業・商品開発、健康経営、ものづくり</a:t>
            </a:r>
            <a:r>
              <a:rPr lang="ja-JP" altLang="en-US" sz="11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効率化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1" name="表 50">
            <a:extLst>
              <a:ext uri="{FF2B5EF4-FFF2-40B4-BE49-F238E27FC236}">
                <a16:creationId xmlns:a16="http://schemas.microsoft.com/office/drawing/2014/main" id="{5D6B684C-30D3-42B7-907C-FD098C990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09416"/>
              </p:ext>
            </p:extLst>
          </p:nvPr>
        </p:nvGraphicFramePr>
        <p:xfrm>
          <a:off x="1470652" y="8411748"/>
          <a:ext cx="5163542" cy="14295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9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79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＜経歴＞</a:t>
                      </a:r>
                      <a:endParaRPr lang="en-US" altLang="ja-JP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95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68288"/>
                      <a:r>
                        <a:rPr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</a:t>
                      </a:r>
                      <a:r>
                        <a:rPr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1982</a:t>
                      </a:r>
                      <a:r>
                        <a:rPr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  本田技術研究所に入社　シャシー設計に配属</a:t>
                      </a:r>
                      <a:endParaRPr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268288"/>
                      <a:r>
                        <a:rPr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</a:t>
                      </a:r>
                      <a:r>
                        <a:rPr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1991</a:t>
                      </a:r>
                      <a:r>
                        <a:rPr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　商品企画室に異動、新市場、新商品企画担当</a:t>
                      </a:r>
                      <a:endParaRPr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268288"/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</a:t>
                      </a:r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2010</a:t>
                      </a:r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　企業戦略・組織改革部門に異動</a:t>
                      </a:r>
                      <a:endParaRPr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268288"/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</a:t>
                      </a:r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2017</a:t>
                      </a:r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　定年退職後、技術系コンサルティング会社起業</a:t>
                      </a:r>
                      <a:endParaRPr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268288"/>
                      <a:r>
                        <a:rPr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</a:t>
                      </a:r>
                      <a:r>
                        <a:rPr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2017</a:t>
                      </a:r>
                      <a:r>
                        <a:rPr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　東京ナレッジプランのメンバーとなる</a:t>
                      </a:r>
                      <a:endParaRPr lang="en-US" altLang="ja-JP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02">
                <a:tc grid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1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＜主な講師履歴＞</a:t>
                      </a:r>
                      <a:endParaRPr lang="en-US" altLang="ja-JP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0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0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68288"/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◆ポリテクセンターに対して</a:t>
                      </a:r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回の講師を担当</a:t>
                      </a:r>
                      <a:endParaRPr lang="en-US" altLang="ja-JP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268288"/>
                      <a:r>
                        <a:rPr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◆</a:t>
                      </a:r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酒類卸会社に対して</a:t>
                      </a:r>
                      <a:r>
                        <a:rPr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回の講師を担当</a:t>
                      </a:r>
                      <a:endParaRPr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268288"/>
                      <a:r>
                        <a:rPr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◆大阪大学工学部機械工学科において、特別講義を担当</a:t>
                      </a:r>
                      <a:endParaRPr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4" name="図 53" descr="スーツを着た男性&#10;&#10;自動的に生成された説明">
            <a:extLst>
              <a:ext uri="{FF2B5EF4-FFF2-40B4-BE49-F238E27FC236}">
                <a16:creationId xmlns:a16="http://schemas.microsoft.com/office/drawing/2014/main" id="{063BFB4E-DA03-4057-8F96-BDF562CEDF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3018" r="5242" b="17872"/>
          <a:stretch/>
        </p:blipFill>
        <p:spPr>
          <a:xfrm>
            <a:off x="347335" y="8284232"/>
            <a:ext cx="1032320" cy="1119669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0656497-8239-4DFC-AE77-DBDD983606D8}"/>
              </a:ext>
            </a:extLst>
          </p:cNvPr>
          <p:cNvSpPr txBox="1"/>
          <p:nvPr/>
        </p:nvSpPr>
        <p:spPr>
          <a:xfrm>
            <a:off x="207568" y="6855364"/>
            <a:ext cx="6410120" cy="107988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lIns="72000" tIns="108000" rIns="36000" bIns="108000" rtlCol="0" anchor="ctr" anchorCtr="0">
            <a:spAutoFit/>
          </a:bodyPr>
          <a:lstStyle/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・マーケティングの原点「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顧客が求める価値を届け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、対価を頂く」から考える。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・自社のありたい姿を明確にし、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実現手段として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、新商品・新サービス・新事業を考える。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・顧客の具体的な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声や行動から、本音のニーズを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引き出し、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新しい価値軸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を提案。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・新価値実現の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アイデアを組合せ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、具体的な商品・サービス・事業として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成立させる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28D20B8-A09E-4C53-BCC8-34B91DE5140E}"/>
              </a:ext>
            </a:extLst>
          </p:cNvPr>
          <p:cNvSpPr txBox="1"/>
          <p:nvPr/>
        </p:nvSpPr>
        <p:spPr>
          <a:xfrm>
            <a:off x="191765" y="6537457"/>
            <a:ext cx="1829027" cy="251795"/>
          </a:xfrm>
          <a:prstGeom prst="rect">
            <a:avLst/>
          </a:prstGeom>
          <a:noFill/>
        </p:spPr>
        <p:txBody>
          <a:bodyPr wrap="none" lIns="0" tIns="0" rIns="0" bIns="36000" rtlCol="0" anchor="ctr" anchorCtr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コンサルのねらい</a:t>
            </a:r>
            <a:r>
              <a:rPr kumimoji="1"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特徴</a:t>
            </a:r>
            <a:r>
              <a:rPr kumimoji="1"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398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A650D6B-134D-498C-8CFD-8FCBBB6A3BE7}"/>
              </a:ext>
            </a:extLst>
          </p:cNvPr>
          <p:cNvSpPr txBox="1"/>
          <p:nvPr/>
        </p:nvSpPr>
        <p:spPr>
          <a:xfrm>
            <a:off x="300790" y="433471"/>
            <a:ext cx="5217791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コンサルティングメニュー（新商品・サービス・事業サポート）</a:t>
            </a:r>
          </a:p>
        </p:txBody>
      </p:sp>
      <p:graphicFrame>
        <p:nvGraphicFramePr>
          <p:cNvPr id="38" name="表 7">
            <a:extLst>
              <a:ext uri="{FF2B5EF4-FFF2-40B4-BE49-F238E27FC236}">
                <a16:creationId xmlns:a16="http://schemas.microsoft.com/office/drawing/2014/main" id="{40B6AE37-2871-469D-B058-6929199ED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692494"/>
              </p:ext>
            </p:extLst>
          </p:nvPr>
        </p:nvGraphicFramePr>
        <p:xfrm>
          <a:off x="324852" y="1093175"/>
          <a:ext cx="6352671" cy="50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484">
                  <a:extLst>
                    <a:ext uri="{9D8B030D-6E8A-4147-A177-3AD203B41FA5}">
                      <a16:colId xmlns:a16="http://schemas.microsoft.com/office/drawing/2014/main" val="4248199108"/>
                    </a:ext>
                  </a:extLst>
                </a:gridCol>
                <a:gridCol w="4644187">
                  <a:extLst>
                    <a:ext uri="{9D8B030D-6E8A-4147-A177-3AD203B41FA5}">
                      <a16:colId xmlns:a16="http://schemas.microsoft.com/office/drawing/2014/main" val="3167672509"/>
                    </a:ext>
                  </a:extLst>
                </a:gridCol>
              </a:tblGrid>
              <a:tr h="5069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コンサルテーマ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「新商品・新サービス・新事業」サポート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11090"/>
                  </a:ext>
                </a:extLst>
              </a:tr>
            </a:tbl>
          </a:graphicData>
        </a:graphic>
      </p:graphicFrame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1B962DD-7D3E-49FF-BCEA-DBC8EEABEA9A}"/>
              </a:ext>
            </a:extLst>
          </p:cNvPr>
          <p:cNvSpPr txBox="1"/>
          <p:nvPr/>
        </p:nvSpPr>
        <p:spPr>
          <a:xfrm>
            <a:off x="324852" y="845374"/>
            <a:ext cx="5645776" cy="251795"/>
          </a:xfrm>
          <a:prstGeom prst="rect">
            <a:avLst/>
          </a:prstGeom>
          <a:noFill/>
        </p:spPr>
        <p:txBody>
          <a:bodyPr wrap="none" lIns="0" tIns="0" rIns="0" bIns="36000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コンサル対象：ものづくり、ハード</a:t>
            </a:r>
            <a:r>
              <a:rPr kumimoji="1"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ソフトウェア開発・製造、卸販売、サービス業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631A2EB-2B9F-4A9D-AF8F-B3CCEFF4E01A}"/>
              </a:ext>
            </a:extLst>
          </p:cNvPr>
          <p:cNvSpPr txBox="1"/>
          <p:nvPr/>
        </p:nvSpPr>
        <p:spPr>
          <a:xfrm>
            <a:off x="300791" y="1974993"/>
            <a:ext cx="2861510" cy="97428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lIns="36000" rIns="0" rtlCol="0" anchor="ctr" anchorCtr="0">
            <a:no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・情報が多すぎてどうすればいいかわからない。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・経験がない自分達にもできるのか？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・新しいアイディアがなかなか出てこない。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・思い付きを実現するにはどうすれば？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F8F2985-E964-41D7-8F34-104D032431B1}"/>
              </a:ext>
            </a:extLst>
          </p:cNvPr>
          <p:cNvSpPr txBox="1"/>
          <p:nvPr/>
        </p:nvSpPr>
        <p:spPr>
          <a:xfrm>
            <a:off x="3581401" y="1974994"/>
            <a:ext cx="3072062" cy="93835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lIns="36000" rIns="0" rtlCol="0" anchor="ctr" anchorCtr="0">
            <a:noAutofit/>
          </a:bodyPr>
          <a:lstStyle/>
          <a:p>
            <a:pPr marL="88900" indent="-88900">
              <a:lnSpc>
                <a:spcPct val="90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・過去新規事業開発に関わって来たメンバーの経験を活かし、結果が出るまで支援します。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8900" indent="-88900">
              <a:lnSpc>
                <a:spcPct val="90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・現状に合わせた最新の手法をフレームワーク化して、未経験者にも分かりやすく対応出来るようにします。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38CB3A2-7B8B-4D27-A141-54241E2DEC4C}"/>
              </a:ext>
            </a:extLst>
          </p:cNvPr>
          <p:cNvSpPr txBox="1"/>
          <p:nvPr/>
        </p:nvSpPr>
        <p:spPr>
          <a:xfrm>
            <a:off x="300790" y="1737486"/>
            <a:ext cx="538609" cy="251795"/>
          </a:xfrm>
          <a:prstGeom prst="rect">
            <a:avLst/>
          </a:prstGeom>
          <a:noFill/>
        </p:spPr>
        <p:txBody>
          <a:bodyPr wrap="none" lIns="0" tIns="0" rIns="0" bIns="36000" rtlCol="0" anchor="ctr" anchorCtr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課題</a:t>
            </a:r>
            <a:r>
              <a:rPr kumimoji="1"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7BA49CD-9E79-4CA3-B80A-307B9DDD950F}"/>
              </a:ext>
            </a:extLst>
          </p:cNvPr>
          <p:cNvSpPr txBox="1"/>
          <p:nvPr/>
        </p:nvSpPr>
        <p:spPr>
          <a:xfrm>
            <a:off x="3581401" y="1737486"/>
            <a:ext cx="1708801" cy="251795"/>
          </a:xfrm>
          <a:prstGeom prst="rect">
            <a:avLst/>
          </a:prstGeom>
          <a:noFill/>
        </p:spPr>
        <p:txBody>
          <a:bodyPr wrap="none" lIns="0" tIns="0" rIns="0" bIns="36000" rtlCol="0" anchor="ctr" anchorCtr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課題解決・目標達成</a:t>
            </a:r>
            <a:r>
              <a:rPr kumimoji="1"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99A16150-C02C-4B58-9B72-428B3E38FF67}"/>
              </a:ext>
            </a:extLst>
          </p:cNvPr>
          <p:cNvSpPr/>
          <p:nvPr/>
        </p:nvSpPr>
        <p:spPr>
          <a:xfrm>
            <a:off x="3276600" y="1970231"/>
            <a:ext cx="218575" cy="974283"/>
          </a:xfrm>
          <a:prstGeom prst="right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1B239B0-5A95-404B-AAEB-5F5BF85A9E3D}"/>
              </a:ext>
            </a:extLst>
          </p:cNvPr>
          <p:cNvSpPr txBox="1"/>
          <p:nvPr/>
        </p:nvSpPr>
        <p:spPr>
          <a:xfrm>
            <a:off x="283747" y="5117981"/>
            <a:ext cx="382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ステップ例</a:t>
            </a:r>
            <a:r>
              <a:rPr kumimoji="1"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D0AFD77A-504F-4768-BB9A-03BBE26DA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15" y="5474553"/>
            <a:ext cx="6261664" cy="277048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965814F8-3611-4AF4-9592-0BC82084E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15" y="3072984"/>
            <a:ext cx="6218281" cy="1996202"/>
          </a:xfrm>
          <a:prstGeom prst="rect">
            <a:avLst/>
          </a:prstGeom>
        </p:spPr>
      </p:pic>
      <p:sp>
        <p:nvSpPr>
          <p:cNvPr id="22" name="フッター プレースホルダー 1">
            <a:extLst>
              <a:ext uri="{FF2B5EF4-FFF2-40B4-BE49-F238E27FC236}">
                <a16:creationId xmlns:a16="http://schemas.microsoft.com/office/drawing/2014/main" id="{AADD4715-958D-4862-8DF6-802E3BC7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7721" y="47796"/>
            <a:ext cx="1724831" cy="161583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株式会社　東京ナレッジプラン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2EE511E-34BC-4742-90FB-13DAE996419D}"/>
              </a:ext>
            </a:extLst>
          </p:cNvPr>
          <p:cNvSpPr txBox="1"/>
          <p:nvPr/>
        </p:nvSpPr>
        <p:spPr>
          <a:xfrm>
            <a:off x="4588711" y="175821"/>
            <a:ext cx="232687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http://www.kngplan.com/index.html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9B57AEAF-F451-4697-A917-CAD072672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558264"/>
              </p:ext>
            </p:extLst>
          </p:nvPr>
        </p:nvGraphicFramePr>
        <p:xfrm>
          <a:off x="343505" y="8454440"/>
          <a:ext cx="6229591" cy="3112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26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＜基本料金＞　　　　料金につきましては、弊社にご相談ください。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6000" marB="3600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テキスト ボックス 28">
            <a:extLst>
              <a:ext uri="{FF2B5EF4-FFF2-40B4-BE49-F238E27FC236}">
                <a16:creationId xmlns:a16="http://schemas.microsoft.com/office/drawing/2014/main" id="{51AED9C2-41E2-491E-9605-F86D9A1C6050}"/>
              </a:ext>
            </a:extLst>
          </p:cNvPr>
          <p:cNvSpPr txBox="1"/>
          <p:nvPr/>
        </p:nvSpPr>
        <p:spPr>
          <a:xfrm>
            <a:off x="246879" y="8863991"/>
            <a:ext cx="6364243" cy="915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問い合わせ先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177800"/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株式会社東京ナレッジプラン</a:t>
            </a:r>
            <a:endParaRPr kumimoji="1"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61950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関東地区：営業部　内藤　☎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:080-2091-7839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📧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:junji_naito</a:t>
            </a:r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@kngplan.com</a:t>
            </a:r>
          </a:p>
          <a:p>
            <a:pPr marL="361950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中部地区：営業部　栩山　☎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:080-9756-6260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📧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:masato_tochiyama@kngplan.com</a:t>
            </a:r>
          </a:p>
          <a:p>
            <a:pPr marL="361950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関西地区：営業部　吉田　☎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:080-6213-2758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📧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:kenichi_yoshida@kngplan.com</a:t>
            </a:r>
            <a:endParaRPr kumimoji="1"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53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9"/>
          <p:cNvSpPr>
            <a:spLocks noGrp="1" noChangeArrowheads="1"/>
          </p:cNvSpPr>
          <p:nvPr>
            <p:ph type="title"/>
          </p:nvPr>
        </p:nvSpPr>
        <p:spPr>
          <a:xfrm>
            <a:off x="263188" y="316698"/>
            <a:ext cx="6273404" cy="387674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メンバー紹介（新事業商品開発）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F80E6F6-944C-4330-929C-2BDC4880FF94}"/>
              </a:ext>
            </a:extLst>
          </p:cNvPr>
          <p:cNvGrpSpPr/>
          <p:nvPr/>
        </p:nvGrpSpPr>
        <p:grpSpPr>
          <a:xfrm>
            <a:off x="3492083" y="1531397"/>
            <a:ext cx="3462563" cy="2531196"/>
            <a:chOff x="498404" y="823678"/>
            <a:chExt cx="3819723" cy="2821813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E28DDF83-CF25-489D-8582-39B0470C2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404" y="1024324"/>
              <a:ext cx="3819723" cy="2621167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ECD9073A-439F-4603-9D18-6F96D094B83D}"/>
                </a:ext>
              </a:extLst>
            </p:cNvPr>
            <p:cNvSpPr txBox="1"/>
            <p:nvPr/>
          </p:nvSpPr>
          <p:spPr>
            <a:xfrm>
              <a:off x="1438183" y="823678"/>
              <a:ext cx="1722268" cy="307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講師名：栩山正人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81B2B4E-48A9-4B09-B954-1A208094279A}"/>
              </a:ext>
            </a:extLst>
          </p:cNvPr>
          <p:cNvGrpSpPr/>
          <p:nvPr/>
        </p:nvGrpSpPr>
        <p:grpSpPr>
          <a:xfrm>
            <a:off x="91450" y="1546462"/>
            <a:ext cx="3209659" cy="2516131"/>
            <a:chOff x="498404" y="3764454"/>
            <a:chExt cx="3540732" cy="2805018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C79CD168-2A11-4855-BA38-60F508610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04" y="3948305"/>
              <a:ext cx="3540732" cy="2621167"/>
            </a:xfrm>
            <a:prstGeom prst="rect">
              <a:avLst/>
            </a:prstGeom>
          </p:spPr>
        </p:pic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00FDF236-5A20-4B14-B8B0-1BEB01DE20F3}"/>
                </a:ext>
              </a:extLst>
            </p:cNvPr>
            <p:cNvSpPr txBox="1"/>
            <p:nvPr/>
          </p:nvSpPr>
          <p:spPr>
            <a:xfrm>
              <a:off x="1438183" y="3764454"/>
              <a:ext cx="1722268" cy="307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講師名：田中尋真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C5C1567-38C8-4349-9EC5-34B72411BC4C}"/>
              </a:ext>
            </a:extLst>
          </p:cNvPr>
          <p:cNvGrpSpPr/>
          <p:nvPr/>
        </p:nvGrpSpPr>
        <p:grpSpPr>
          <a:xfrm>
            <a:off x="91449" y="4370589"/>
            <a:ext cx="3209659" cy="2351215"/>
            <a:chOff x="4911672" y="846763"/>
            <a:chExt cx="3637519" cy="279872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76FF8D13-2EBD-4F5E-92AE-AC81C9485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1672" y="1024324"/>
              <a:ext cx="3637519" cy="2621167"/>
            </a:xfrm>
            <a:prstGeom prst="rect">
              <a:avLst/>
            </a:prstGeom>
          </p:spPr>
        </p:pic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D98F52B6-0FBC-42E1-A7A1-D039C84DDD92}"/>
                </a:ext>
              </a:extLst>
            </p:cNvPr>
            <p:cNvSpPr txBox="1"/>
            <p:nvPr/>
          </p:nvSpPr>
          <p:spPr>
            <a:xfrm>
              <a:off x="5869297" y="846763"/>
              <a:ext cx="1722268" cy="307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講師名：内藤淳二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8252367-3094-4EBB-A93B-4B218137CB13}"/>
              </a:ext>
            </a:extLst>
          </p:cNvPr>
          <p:cNvGrpSpPr/>
          <p:nvPr/>
        </p:nvGrpSpPr>
        <p:grpSpPr>
          <a:xfrm>
            <a:off x="3496879" y="4448585"/>
            <a:ext cx="3361121" cy="2273219"/>
            <a:chOff x="4978914" y="3774110"/>
            <a:chExt cx="3845489" cy="2795362"/>
          </a:xfrm>
        </p:grpSpPr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E1135749-3D82-4135-ABA3-1C8F670EA830}"/>
                </a:ext>
              </a:extLst>
            </p:cNvPr>
            <p:cNvSpPr txBox="1"/>
            <p:nvPr/>
          </p:nvSpPr>
          <p:spPr>
            <a:xfrm>
              <a:off x="5869297" y="3774110"/>
              <a:ext cx="1722268" cy="307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講師名：東尾雅由</a:t>
              </a: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E146186A-E271-4F06-B354-AD83C5270AEA}"/>
                </a:ext>
              </a:extLst>
            </p:cNvPr>
            <p:cNvGrpSpPr/>
            <p:nvPr/>
          </p:nvGrpSpPr>
          <p:grpSpPr>
            <a:xfrm>
              <a:off x="4978914" y="3774110"/>
              <a:ext cx="3845489" cy="2795362"/>
              <a:chOff x="4978914" y="3774110"/>
              <a:chExt cx="3845489" cy="2795362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1DADB555-A6B4-43D4-AC96-62106B5BF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8914" y="3948304"/>
                <a:ext cx="3845489" cy="2621168"/>
              </a:xfrm>
              <a:prstGeom prst="rect">
                <a:avLst/>
              </a:prstGeom>
            </p:spPr>
          </p:pic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68B767B-ED0D-42B6-A553-3D7443FAF7D2}"/>
                  </a:ext>
                </a:extLst>
              </p:cNvPr>
              <p:cNvSpPr txBox="1"/>
              <p:nvPr/>
            </p:nvSpPr>
            <p:spPr>
              <a:xfrm>
                <a:off x="5869297" y="3774110"/>
                <a:ext cx="1722268" cy="30777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講師名：東尾雅由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9792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2605</TotalTime>
  <Words>627</Words>
  <Application>Microsoft Office PowerPoint</Application>
  <PresentationFormat>A4 210 x 297 mm</PresentationFormat>
  <Paragraphs>75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HGPｺﾞｼｯｸE</vt:lpstr>
      <vt:lpstr>HGP創英角ｺﾞｼｯｸUB</vt:lpstr>
      <vt:lpstr>HGP創英角ﾎﾟｯﾌﾟ体</vt:lpstr>
      <vt:lpstr>Meiryo UI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　　メンバー紹介（新事業商品開発）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栄作</dc:creator>
  <cp:lastModifiedBy>Kanako Miyanaga</cp:lastModifiedBy>
  <cp:revision>70</cp:revision>
  <dcterms:created xsi:type="dcterms:W3CDTF">2021-11-25T04:51:49Z</dcterms:created>
  <dcterms:modified xsi:type="dcterms:W3CDTF">2022-04-13T04:28:13Z</dcterms:modified>
</cp:coreProperties>
</file>